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9" r:id="rId5"/>
    <p:sldId id="260" r:id="rId6"/>
    <p:sldId id="262" r:id="rId7"/>
    <p:sldId id="264" r:id="rId8"/>
    <p:sldId id="258"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5AC1F-BC79-BA81-1280-1D78FEC914D9}" v="7890" dt="2021-11-25T19:55:28.087"/>
    <p1510:client id="{C61BFC7D-2FE9-4E96-86A0-CAF2E54279E8}" v="454" dt="2021-11-24T03:26:23.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sackton/7580307812"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T8wAyYaM1tc"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UYbKOUzfMH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2NUqApUhw8"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F4bVOH7E_U"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ZXnMS6r_h0"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82h3PV807Iw"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owr0TAt62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building, outdoor, stone, parked&#10;&#10;Description automatically generated">
            <a:extLst>
              <a:ext uri="{FF2B5EF4-FFF2-40B4-BE49-F238E27FC236}">
                <a16:creationId xmlns:a16="http://schemas.microsoft.com/office/drawing/2014/main" id="{F55D9785-4459-461D-8A98-79D5CC6ECD0C}"/>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23098" b="26968"/>
          <a:stretch/>
        </p:blipFill>
        <p:spPr>
          <a:xfrm>
            <a:off x="20" y="10"/>
            <a:ext cx="12188930" cy="6857990"/>
          </a:xfrm>
          <a:prstGeom prst="rect">
            <a:avLst/>
          </a:prstGeom>
        </p:spPr>
      </p:pic>
      <p:sp>
        <p:nvSpPr>
          <p:cNvPr id="2" name="Title 1"/>
          <p:cNvSpPr>
            <a:spLocks noGrp="1"/>
          </p:cNvSpPr>
          <p:nvPr>
            <p:ph type="ctrTitle"/>
          </p:nvPr>
        </p:nvSpPr>
        <p:spPr>
          <a:xfrm>
            <a:off x="1524000" y="1122363"/>
            <a:ext cx="9144000" cy="3063240"/>
          </a:xfrm>
        </p:spPr>
        <p:txBody>
          <a:bodyPr>
            <a:normAutofit/>
          </a:bodyPr>
          <a:lstStyle/>
          <a:p>
            <a:r>
              <a:rPr lang="en-US" sz="6600">
                <a:solidFill>
                  <a:srgbClr val="FFFFFF"/>
                </a:solidFill>
                <a:cs typeface="Calibri Light"/>
              </a:rPr>
              <a:t>Windows, Mirrors and Sliding Glass Doors</a:t>
            </a:r>
            <a:endParaRPr lang="en-US" sz="6600">
              <a:solidFill>
                <a:srgbClr val="FFFFFF"/>
              </a:solidFill>
            </a:endParaRPr>
          </a:p>
        </p:txBody>
      </p:sp>
      <p:sp>
        <p:nvSpPr>
          <p:cNvPr id="3" name="Subtitle 2"/>
          <p:cNvSpPr>
            <a:spLocks noGrp="1"/>
          </p:cNvSpPr>
          <p:nvPr>
            <p:ph type="subTitle" idx="1"/>
          </p:nvPr>
        </p:nvSpPr>
        <p:spPr>
          <a:xfrm>
            <a:off x="1527048" y="4599432"/>
            <a:ext cx="9144000" cy="1536192"/>
          </a:xfrm>
        </p:spPr>
        <p:txBody>
          <a:bodyPr vert="horz" lIns="91440" tIns="45720" rIns="91440" bIns="45720" rtlCol="0" anchor="t">
            <a:normAutofit/>
          </a:bodyPr>
          <a:lstStyle/>
          <a:p>
            <a:r>
              <a:rPr lang="en-US" dirty="0">
                <a:solidFill>
                  <a:srgbClr val="FFFFFF"/>
                </a:solidFill>
                <a:cs typeface="Calibri"/>
              </a:rPr>
              <a:t>Alexis Saldana </a:t>
            </a:r>
            <a:endParaRPr lang="en-US" dirty="0">
              <a:solidFill>
                <a:srgbClr val="FFFFFF"/>
              </a:solidFill>
            </a:endParaRP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1848CCC-9099-4FD0-83B6-C163F121D79A}"/>
              </a:ext>
            </a:extLst>
          </p:cNvPr>
          <p:cNvSpPr txBox="1"/>
          <p:nvPr/>
        </p:nvSpPr>
        <p:spPr>
          <a:xfrm>
            <a:off x="986748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7B26-76A7-4793-A660-3765F1FDB0FE}"/>
              </a:ext>
            </a:extLst>
          </p:cNvPr>
          <p:cNvSpPr>
            <a:spLocks noGrp="1"/>
          </p:cNvSpPr>
          <p:nvPr>
            <p:ph type="title"/>
          </p:nvPr>
        </p:nvSpPr>
        <p:spPr>
          <a:xfrm>
            <a:off x="-2357" y="-389019"/>
            <a:ext cx="10515600" cy="1765480"/>
          </a:xfrm>
        </p:spPr>
        <p:txBody>
          <a:bodyPr>
            <a:normAutofit/>
          </a:bodyPr>
          <a:lstStyle/>
          <a:p>
            <a:r>
              <a:rPr lang="en-US" sz="2400" dirty="0">
                <a:cs typeface="Calibri Light"/>
              </a:rPr>
              <a:t>Your Name is a Song</a:t>
            </a:r>
            <a:br>
              <a:rPr lang="en-US" sz="2400" dirty="0">
                <a:cs typeface="Calibri Light"/>
              </a:rPr>
            </a:br>
            <a:br>
              <a:rPr lang="en-US" sz="2400" dirty="0">
                <a:cs typeface="Calibri Light"/>
              </a:rPr>
            </a:br>
            <a:r>
              <a:rPr lang="en-US" sz="2000" b="1">
                <a:cs typeface="Calibri Light"/>
              </a:rPr>
              <a:t>Author: </a:t>
            </a:r>
            <a:r>
              <a:rPr lang="en-US" sz="2000">
                <a:cs typeface="Calibri Light"/>
              </a:rPr>
              <a:t>Jamilah Thompkins-Bigelow       </a:t>
            </a:r>
            <a:r>
              <a:rPr lang="en-US" sz="2000" b="1">
                <a:cs typeface="Calibri Light"/>
              </a:rPr>
              <a:t>Illustrator: </a:t>
            </a:r>
            <a:r>
              <a:rPr lang="en-US" sz="2000">
                <a:cs typeface="Calibri Light"/>
              </a:rPr>
              <a:t>Luisa Uribe</a:t>
            </a:r>
            <a:endParaRPr lang="en-US" sz="2000" u="sng">
              <a:cs typeface="Calibri Light"/>
            </a:endParaRPr>
          </a:p>
        </p:txBody>
      </p:sp>
      <p:pic>
        <p:nvPicPr>
          <p:cNvPr id="4" name="Picture 4" descr="Background pattern&#10;&#10;Description automatically generated">
            <a:extLst>
              <a:ext uri="{FF2B5EF4-FFF2-40B4-BE49-F238E27FC236}">
                <a16:creationId xmlns:a16="http://schemas.microsoft.com/office/drawing/2014/main" id="{D6DA33C1-9EA9-43C3-860E-37FD73E8C682}"/>
              </a:ext>
            </a:extLst>
          </p:cNvPr>
          <p:cNvPicPr>
            <a:picLocks noGrp="1" noChangeAspect="1"/>
          </p:cNvPicPr>
          <p:nvPr>
            <p:ph idx="1"/>
          </p:nvPr>
        </p:nvPicPr>
        <p:blipFill>
          <a:blip r:embed="rId2"/>
          <a:stretch>
            <a:fillRect/>
          </a:stretch>
        </p:blipFill>
        <p:spPr>
          <a:xfrm>
            <a:off x="8584788" y="498016"/>
            <a:ext cx="3514403" cy="3550060"/>
          </a:xfrm>
        </p:spPr>
      </p:pic>
      <p:sp>
        <p:nvSpPr>
          <p:cNvPr id="5" name="TextBox 4">
            <a:extLst>
              <a:ext uri="{FF2B5EF4-FFF2-40B4-BE49-F238E27FC236}">
                <a16:creationId xmlns:a16="http://schemas.microsoft.com/office/drawing/2014/main" id="{C497C6FD-B570-4ED9-A2DA-255FE71405D7}"/>
              </a:ext>
            </a:extLst>
          </p:cNvPr>
          <p:cNvSpPr txBox="1"/>
          <p:nvPr/>
        </p:nvSpPr>
        <p:spPr>
          <a:xfrm>
            <a:off x="-4714" y="953678"/>
            <a:ext cx="8477838"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Description: </a:t>
            </a:r>
            <a:r>
              <a:rPr lang="en-US" dirty="0">
                <a:ea typeface="+mn-lt"/>
                <a:cs typeface="+mn-lt"/>
              </a:rPr>
              <a:t>Frustrated by a day full of teachers and classmates mispronouncing her beautiful name, a little girl tells her mother she never wants to come back to school. In response, the girl's mother teaches her about the musicality of African, Asian, Black-American, Latinx, and Middle Eastern names on their  walk home through the city. </a:t>
            </a:r>
            <a:r>
              <a:rPr lang="en-US">
                <a:ea typeface="+mn-lt"/>
                <a:cs typeface="+mn-lt"/>
              </a:rPr>
              <a:t>Empowered by this knowledge, the young girl is ready to return the next </a:t>
            </a:r>
            <a:r>
              <a:rPr lang="en-US" dirty="0">
                <a:ea typeface="+mn-lt"/>
                <a:cs typeface="+mn-lt"/>
              </a:rPr>
              <a:t>day to share her knowledge with her class. </a:t>
            </a:r>
          </a:p>
          <a:p>
            <a:endParaRPr lang="en-US" dirty="0">
              <a:cs typeface="Calibri"/>
            </a:endParaRPr>
          </a:p>
          <a:p>
            <a:r>
              <a:rPr lang="en-US" b="1" dirty="0">
                <a:cs typeface="Calibri"/>
              </a:rPr>
              <a:t>Connection:</a:t>
            </a:r>
            <a:r>
              <a:rPr lang="en-US" dirty="0">
                <a:cs typeface="Calibri"/>
              </a:rPr>
              <a:t> Bringing in other cultures and names that are uncommon in our community to make those students feel visbile as well as stepping into the world of others we may </a:t>
            </a:r>
            <a:r>
              <a:rPr lang="en-US">
                <a:cs typeface="Calibri"/>
              </a:rPr>
              <a:t>not have experience in</a:t>
            </a:r>
          </a:p>
          <a:p>
            <a:endParaRPr lang="en-US" dirty="0">
              <a:cs typeface="Calibri"/>
            </a:endParaRPr>
          </a:p>
          <a:p>
            <a:r>
              <a:rPr lang="en-US" b="1">
                <a:ea typeface="+mn-lt"/>
                <a:cs typeface="+mn-lt"/>
              </a:rPr>
              <a:t>Youtube link:</a:t>
            </a:r>
            <a:r>
              <a:rPr lang="en-US" dirty="0">
                <a:ea typeface="+mn-lt"/>
                <a:cs typeface="+mn-lt"/>
              </a:rPr>
              <a:t> </a:t>
            </a:r>
            <a:r>
              <a:rPr lang="en-US" dirty="0">
                <a:ea typeface="+mn-lt"/>
                <a:cs typeface="+mn-lt"/>
                <a:hlinkClick r:id="rId3"/>
              </a:rPr>
              <a:t>https://www.youtube.com/watch?v=T8wAyYaM1tc</a:t>
            </a:r>
            <a:endParaRPr lang="en-US">
              <a:ea typeface="+mn-lt"/>
              <a:cs typeface="+mn-lt"/>
            </a:endParaRPr>
          </a:p>
          <a:p>
            <a:endParaRPr lang="en-US" dirty="0">
              <a:cs typeface="Calibri"/>
            </a:endParaRPr>
          </a:p>
          <a:p>
            <a:r>
              <a:rPr lang="en-US" b="1" dirty="0">
                <a:cs typeface="Calibri"/>
              </a:rPr>
              <a:t>Musical Connection</a:t>
            </a:r>
            <a:r>
              <a:rPr lang="en-US" dirty="0">
                <a:cs typeface="Calibri"/>
              </a:rPr>
              <a:t>: In the story the Mama talks about how certain names have rhythm and direction so I would follow that from within the book and do rhythm excercises on </a:t>
            </a:r>
            <a:r>
              <a:rPr lang="en-US">
                <a:cs typeface="Calibri"/>
              </a:rPr>
              <a:t>their laps and alternate between different ones that cooridnate with the names introduced in the book</a:t>
            </a:r>
            <a:endParaRPr lang="en-US" dirty="0">
              <a:cs typeface="Calibri"/>
            </a:endParaRPr>
          </a:p>
          <a:p>
            <a:endParaRPr lang="en-US" dirty="0">
              <a:cs typeface="Calibri"/>
            </a:endParaRPr>
          </a:p>
          <a:p>
            <a:r>
              <a:rPr lang="en-US" b="1" dirty="0">
                <a:cs typeface="Calibri"/>
              </a:rPr>
              <a:t>Category-Sliding Glass Door</a:t>
            </a:r>
            <a:r>
              <a:rPr lang="en-US" dirty="0">
                <a:cs typeface="Calibri"/>
              </a:rPr>
              <a:t>: Because the student will be transported into a world that they may have never experienced before because they have never had to struggle with these </a:t>
            </a:r>
            <a:r>
              <a:rPr lang="en-US">
                <a:cs typeface="Calibri"/>
              </a:rPr>
              <a:t>problems, and it is a way to experience it</a:t>
            </a:r>
            <a:endParaRPr lang="en-US" dirty="0">
              <a:cs typeface="Calibri"/>
            </a:endParaRPr>
          </a:p>
        </p:txBody>
      </p:sp>
    </p:spTree>
    <p:extLst>
      <p:ext uri="{BB962C8B-B14F-4D97-AF65-F5344CB8AC3E}">
        <p14:creationId xmlns:p14="http://schemas.microsoft.com/office/powerpoint/2010/main" val="229361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96D81-81EB-477A-9C04-0585D3CD4687}"/>
              </a:ext>
            </a:extLst>
          </p:cNvPr>
          <p:cNvSpPr>
            <a:spLocks noGrp="1"/>
          </p:cNvSpPr>
          <p:nvPr>
            <p:ph type="title"/>
          </p:nvPr>
        </p:nvSpPr>
        <p:spPr>
          <a:xfrm>
            <a:off x="791066" y="-231906"/>
            <a:ext cx="10515600" cy="1325563"/>
          </a:xfrm>
        </p:spPr>
        <p:txBody>
          <a:bodyPr>
            <a:normAutofit/>
          </a:bodyPr>
          <a:lstStyle/>
          <a:p>
            <a:r>
              <a:rPr lang="en-US" sz="2800" dirty="0">
                <a:cs typeface="Calibri Light"/>
              </a:rPr>
              <a:t>Gustavo The Shy Ghost</a:t>
            </a:r>
            <a:endParaRPr lang="en-US" sz="2800" dirty="0"/>
          </a:p>
        </p:txBody>
      </p:sp>
      <p:pic>
        <p:nvPicPr>
          <p:cNvPr id="4" name="Picture 4" descr="Calendar&#10;&#10;Description automatically generated">
            <a:extLst>
              <a:ext uri="{FF2B5EF4-FFF2-40B4-BE49-F238E27FC236}">
                <a16:creationId xmlns:a16="http://schemas.microsoft.com/office/drawing/2014/main" id="{605D152E-2E63-492C-BD13-CEC6B91E6780}"/>
              </a:ext>
            </a:extLst>
          </p:cNvPr>
          <p:cNvPicPr>
            <a:picLocks noGrp="1" noChangeAspect="1"/>
          </p:cNvPicPr>
          <p:nvPr>
            <p:ph idx="1"/>
          </p:nvPr>
        </p:nvPicPr>
        <p:blipFill>
          <a:blip r:embed="rId2"/>
          <a:stretch>
            <a:fillRect/>
          </a:stretch>
        </p:blipFill>
        <p:spPr>
          <a:xfrm>
            <a:off x="8390207" y="992924"/>
            <a:ext cx="3801442" cy="3487215"/>
          </a:xfrm>
        </p:spPr>
      </p:pic>
      <p:sp>
        <p:nvSpPr>
          <p:cNvPr id="5" name="TextBox 4">
            <a:extLst>
              <a:ext uri="{FF2B5EF4-FFF2-40B4-BE49-F238E27FC236}">
                <a16:creationId xmlns:a16="http://schemas.microsoft.com/office/drawing/2014/main" id="{5BB946E2-7925-4C08-B58C-D2AAB3887C84}"/>
              </a:ext>
            </a:extLst>
          </p:cNvPr>
          <p:cNvSpPr txBox="1"/>
          <p:nvPr/>
        </p:nvSpPr>
        <p:spPr>
          <a:xfrm>
            <a:off x="788709" y="608029"/>
            <a:ext cx="7739406"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t>Author and Illustrator</a:t>
            </a:r>
            <a:r>
              <a:rPr lang="en-US" sz="2000" dirty="0"/>
              <a:t>: Flavia Z. Drago</a:t>
            </a:r>
            <a:r>
              <a:rPr lang="en-US" sz="2000" dirty="0">
                <a:cs typeface="Calibri"/>
              </a:rPr>
              <a:t> </a:t>
            </a:r>
          </a:p>
          <a:p>
            <a:endParaRPr lang="en-US" sz="2000" b="1" dirty="0">
              <a:cs typeface="Calibri"/>
            </a:endParaRPr>
          </a:p>
          <a:p>
            <a:r>
              <a:rPr lang="en-US" sz="2000" b="1" dirty="0">
                <a:cs typeface="Calibri"/>
              </a:rPr>
              <a:t>Description:</a:t>
            </a:r>
            <a:r>
              <a:rPr lang="en-US" sz="2000" dirty="0">
                <a:cs typeface="Calibri"/>
              </a:rPr>
              <a:t> This story tells of shy ghost named Gustavo who is very afraid to make friends and feels invisible. He is also a musician in hopes of making friends, invites every monster in town to attend his violin concert on Dias De Los Muertos. </a:t>
            </a:r>
            <a:endParaRPr lang="en-US"/>
          </a:p>
          <a:p>
            <a:endParaRPr lang="en-US" sz="2000" b="1" dirty="0">
              <a:cs typeface="Calibri"/>
            </a:endParaRPr>
          </a:p>
          <a:p>
            <a:r>
              <a:rPr lang="en-US" sz="2000" b="1" dirty="0">
                <a:cs typeface="Calibri"/>
              </a:rPr>
              <a:t>Connections: </a:t>
            </a:r>
            <a:r>
              <a:rPr lang="en-US" sz="2000" dirty="0">
                <a:cs typeface="Calibri"/>
              </a:rPr>
              <a:t>Establishing relationships</a:t>
            </a:r>
            <a:r>
              <a:rPr lang="en-US" sz="2000" b="1" dirty="0">
                <a:cs typeface="Calibri"/>
              </a:rPr>
              <a:t> </a:t>
            </a:r>
            <a:r>
              <a:rPr lang="en-US" sz="2000" dirty="0">
                <a:cs typeface="Calibri"/>
              </a:rPr>
              <a:t>when shyness is difficult as well as showcasing things from Hispanic culture. (I.e. Dias De Los Muertos)</a:t>
            </a:r>
            <a:endParaRPr lang="en-US">
              <a:cs typeface="Calibri"/>
            </a:endParaRPr>
          </a:p>
          <a:p>
            <a:endParaRPr lang="en-US" sz="2000" b="1" dirty="0">
              <a:cs typeface="Calibri"/>
            </a:endParaRPr>
          </a:p>
          <a:p>
            <a:r>
              <a:rPr lang="en-US" sz="2000" b="1" dirty="0">
                <a:cs typeface="Calibri"/>
              </a:rPr>
              <a:t>Musical Connection: </a:t>
            </a:r>
            <a:r>
              <a:rPr lang="en-US" sz="2000" dirty="0">
                <a:cs typeface="Calibri"/>
              </a:rPr>
              <a:t>Can be an introduction to the violin, can use the ghost noises as vocal exploration and can even create a song based on the places he hid from his friends or other fun things within the book</a:t>
            </a:r>
            <a:endParaRPr lang="en-US">
              <a:cs typeface="Calibri"/>
            </a:endParaRPr>
          </a:p>
          <a:p>
            <a:endParaRPr lang="en-US" sz="2000" b="1" dirty="0">
              <a:cs typeface="Calibri"/>
            </a:endParaRPr>
          </a:p>
          <a:p>
            <a:r>
              <a:rPr lang="en-US" sz="2000" b="1" dirty="0" err="1">
                <a:cs typeface="Calibri"/>
              </a:rPr>
              <a:t>Youtube</a:t>
            </a:r>
            <a:r>
              <a:rPr lang="en-US" sz="2000" b="1" dirty="0">
                <a:cs typeface="Calibri"/>
              </a:rPr>
              <a:t> </a:t>
            </a:r>
            <a:r>
              <a:rPr lang="en-US" sz="2000" b="1" dirty="0" err="1">
                <a:cs typeface="Calibri"/>
              </a:rPr>
              <a:t>link:</a:t>
            </a:r>
            <a:r>
              <a:rPr lang="en-US" sz="2000" dirty="0" err="1">
                <a:ea typeface="+mn-lt"/>
                <a:cs typeface="+mn-lt"/>
              </a:rPr>
              <a:t>https</a:t>
            </a:r>
            <a:r>
              <a:rPr lang="en-US" sz="2000" dirty="0">
                <a:ea typeface="+mn-lt"/>
                <a:cs typeface="+mn-lt"/>
              </a:rPr>
              <a:t>://www.youtube.com/watch?v=PiTnh3hPwEw</a:t>
            </a:r>
            <a:endParaRPr lang="en-US" sz="2400">
              <a:ea typeface="+mn-lt"/>
              <a:cs typeface="+mn-lt"/>
            </a:endParaRPr>
          </a:p>
          <a:p>
            <a:endParaRPr lang="en-US" sz="2000" dirty="0">
              <a:cs typeface="Calibri"/>
            </a:endParaRPr>
          </a:p>
          <a:p>
            <a:r>
              <a:rPr lang="en-US" sz="2000" b="1" dirty="0">
                <a:cs typeface="Calibri"/>
              </a:rPr>
              <a:t>Category: Mirror-</a:t>
            </a:r>
            <a:r>
              <a:rPr lang="en-US" sz="2000" dirty="0">
                <a:cs typeface="Calibri"/>
              </a:rPr>
              <a:t>because this book showcases feelings that many students may feel from being shy to sad and many feelings in between. As well as showing different things from Hispanic cultures I saw things I have seen my whole life and made me connect with this book.</a:t>
            </a:r>
          </a:p>
          <a:p>
            <a:endParaRPr lang="en-US" sz="2400" dirty="0">
              <a:cs typeface="Calibri"/>
            </a:endParaRPr>
          </a:p>
        </p:txBody>
      </p:sp>
    </p:spTree>
    <p:extLst>
      <p:ext uri="{BB962C8B-B14F-4D97-AF65-F5344CB8AC3E}">
        <p14:creationId xmlns:p14="http://schemas.microsoft.com/office/powerpoint/2010/main" val="172439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84EA-984D-47C2-B938-BA92624DE9A0}"/>
              </a:ext>
            </a:extLst>
          </p:cNvPr>
          <p:cNvSpPr>
            <a:spLocks noGrp="1"/>
          </p:cNvSpPr>
          <p:nvPr>
            <p:ph type="title"/>
          </p:nvPr>
        </p:nvSpPr>
        <p:spPr>
          <a:xfrm>
            <a:off x="-2357" y="-216195"/>
            <a:ext cx="10515600" cy="1325563"/>
          </a:xfrm>
        </p:spPr>
        <p:txBody>
          <a:bodyPr>
            <a:normAutofit/>
          </a:bodyPr>
          <a:lstStyle/>
          <a:p>
            <a:r>
              <a:rPr lang="en-US" sz="2400">
                <a:cs typeface="Calibri Light"/>
              </a:rPr>
              <a:t>What a Wonderful World</a:t>
            </a:r>
            <a:endParaRPr lang="en-US" sz="2400"/>
          </a:p>
        </p:txBody>
      </p:sp>
      <p:sp>
        <p:nvSpPr>
          <p:cNvPr id="3" name="Content Placeholder 2">
            <a:extLst>
              <a:ext uri="{FF2B5EF4-FFF2-40B4-BE49-F238E27FC236}">
                <a16:creationId xmlns:a16="http://schemas.microsoft.com/office/drawing/2014/main" id="{AAE3F640-4C2F-406E-8A12-E105803052CC}"/>
              </a:ext>
            </a:extLst>
          </p:cNvPr>
          <p:cNvSpPr>
            <a:spLocks noGrp="1"/>
          </p:cNvSpPr>
          <p:nvPr>
            <p:ph idx="1"/>
          </p:nvPr>
        </p:nvSpPr>
        <p:spPr>
          <a:xfrm>
            <a:off x="-2357" y="584429"/>
            <a:ext cx="8473127" cy="6268120"/>
          </a:xfrm>
        </p:spPr>
        <p:txBody>
          <a:bodyPr vert="horz" lIns="91440" tIns="45720" rIns="91440" bIns="45720" rtlCol="0" anchor="t">
            <a:noAutofit/>
          </a:bodyPr>
          <a:lstStyle/>
          <a:p>
            <a:pPr marL="0" indent="0">
              <a:buNone/>
            </a:pPr>
            <a:r>
              <a:rPr lang="en-US" sz="2000" b="1" dirty="0">
                <a:cs typeface="Calibri"/>
              </a:rPr>
              <a:t>Author: </a:t>
            </a:r>
            <a:r>
              <a:rPr lang="en-US" sz="2000">
                <a:cs typeface="Calibri"/>
              </a:rPr>
              <a:t>Bob Theile, George David Weiss     </a:t>
            </a:r>
            <a:r>
              <a:rPr lang="en-US" sz="2000" b="1">
                <a:cs typeface="Calibri"/>
              </a:rPr>
              <a:t>Illustrator: </a:t>
            </a:r>
            <a:r>
              <a:rPr lang="en-US" sz="2000">
                <a:cs typeface="Calibri"/>
              </a:rPr>
              <a:t>Tim Hopgood</a:t>
            </a:r>
            <a:endParaRPr lang="en-US" sz="2000" dirty="0">
              <a:cs typeface="Calibri"/>
            </a:endParaRPr>
          </a:p>
          <a:p>
            <a:pPr marL="0" indent="0">
              <a:buNone/>
            </a:pPr>
            <a:r>
              <a:rPr lang="en-US" sz="2000" b="1">
                <a:cs typeface="Calibri"/>
              </a:rPr>
              <a:t>Description:</a:t>
            </a:r>
            <a:r>
              <a:rPr lang="en-US" sz="2000" dirty="0">
                <a:cs typeface="Calibri"/>
              </a:rPr>
              <a:t> A picture book created from the song that was made famous by the incomprable Louis Armstrong. A sweet and positive book that incorporates the small joys of life with music. Great visuals to go along with the text as well as </a:t>
            </a:r>
            <a:r>
              <a:rPr lang="en-US" sz="2000">
                <a:cs typeface="Calibri"/>
              </a:rPr>
              <a:t>deep feeling of hope throughout.</a:t>
            </a:r>
            <a:endParaRPr lang="en-US" sz="2000" dirty="0">
              <a:cs typeface="Calibri"/>
            </a:endParaRPr>
          </a:p>
          <a:p>
            <a:pPr marL="0" indent="0">
              <a:buNone/>
            </a:pPr>
            <a:endParaRPr lang="en-US" sz="2000" dirty="0">
              <a:cs typeface="Calibri"/>
            </a:endParaRPr>
          </a:p>
          <a:p>
            <a:pPr marL="0" indent="0">
              <a:buNone/>
            </a:pPr>
            <a:r>
              <a:rPr lang="en-US" sz="2000" b="1">
                <a:cs typeface="Calibri"/>
              </a:rPr>
              <a:t>Connection: </a:t>
            </a:r>
            <a:r>
              <a:rPr lang="en-US" sz="2000">
                <a:cs typeface="Calibri"/>
              </a:rPr>
              <a:t>Brings a familiar song and a message of hope to the reader that can be shared over and over again</a:t>
            </a:r>
            <a:endParaRPr lang="en-US" sz="2000" dirty="0">
              <a:cs typeface="Calibri"/>
            </a:endParaRPr>
          </a:p>
          <a:p>
            <a:pPr marL="0" indent="0">
              <a:buNone/>
            </a:pPr>
            <a:endParaRPr lang="en-US" sz="2000" dirty="0">
              <a:cs typeface="Calibri"/>
            </a:endParaRPr>
          </a:p>
          <a:p>
            <a:pPr marL="0" indent="0">
              <a:buNone/>
            </a:pPr>
            <a:r>
              <a:rPr lang="en-US" sz="2000" b="1">
                <a:cs typeface="Calibri"/>
              </a:rPr>
              <a:t>Youtube Link:</a:t>
            </a:r>
            <a:r>
              <a:rPr lang="en-US" sz="2000" dirty="0">
                <a:cs typeface="Calibri"/>
              </a:rPr>
              <a:t> </a:t>
            </a:r>
            <a:r>
              <a:rPr lang="en-US" sz="2000" dirty="0">
                <a:ea typeface="+mn-lt"/>
                <a:cs typeface="+mn-lt"/>
                <a:hlinkClick r:id="rId2"/>
              </a:rPr>
              <a:t>https://www.youtube.com/watch?v=UYbKOUzfMHY</a:t>
            </a:r>
            <a:endParaRPr lang="en-US" sz="2000">
              <a:ea typeface="+mn-lt"/>
              <a:cs typeface="+mn-lt"/>
            </a:endParaRPr>
          </a:p>
          <a:p>
            <a:pPr marL="0" indent="0">
              <a:buNone/>
            </a:pPr>
            <a:endParaRPr lang="en-US" sz="2000" dirty="0">
              <a:cs typeface="Calibri"/>
            </a:endParaRPr>
          </a:p>
          <a:p>
            <a:pPr marL="0" indent="0">
              <a:buNone/>
            </a:pPr>
            <a:r>
              <a:rPr lang="en-US" sz="2000" b="1" dirty="0">
                <a:cs typeface="Calibri"/>
              </a:rPr>
              <a:t>Musical Connection: </a:t>
            </a:r>
            <a:r>
              <a:rPr lang="en-US" sz="2000" dirty="0">
                <a:cs typeface="Calibri"/>
              </a:rPr>
              <a:t>There is already a song connected to this, and I think if you created an orffistration of it including recorders and other orff instruments this </a:t>
            </a:r>
            <a:r>
              <a:rPr lang="en-US" sz="2000">
                <a:cs typeface="Calibri"/>
              </a:rPr>
              <a:t>could be a solid lesson plan with singing planning and rhythm</a:t>
            </a:r>
            <a:endParaRPr lang="en-US" sz="2000" dirty="0">
              <a:cs typeface="Calibri"/>
            </a:endParaRPr>
          </a:p>
          <a:p>
            <a:pPr marL="0" indent="0">
              <a:buNone/>
            </a:pPr>
            <a:r>
              <a:rPr lang="en-US" sz="2000" b="1">
                <a:cs typeface="Calibri"/>
              </a:rPr>
              <a:t>Category-Mirror:</a:t>
            </a:r>
            <a:r>
              <a:rPr lang="en-US" sz="2000">
                <a:cs typeface="Calibri"/>
              </a:rPr>
              <a:t> Because this song is so well known or can be shared with </a:t>
            </a:r>
            <a:r>
              <a:rPr lang="en-US" sz="2000" dirty="0">
                <a:cs typeface="Calibri"/>
              </a:rPr>
              <a:t>others in a meaningful way I believe it is a mirror. Students can see the hope in the text as well share that with others. I listened to this song many times as a child and I see </a:t>
            </a:r>
            <a:r>
              <a:rPr lang="en-US" sz="2000">
                <a:cs typeface="Calibri"/>
              </a:rPr>
              <a:t>bits of myself within this book through the messages of hope</a:t>
            </a:r>
            <a:endParaRPr lang="en-US" sz="2000" dirty="0">
              <a:cs typeface="Calibri"/>
            </a:endParaRPr>
          </a:p>
          <a:p>
            <a:pPr marL="0" indent="0">
              <a:buNone/>
            </a:pPr>
            <a:endParaRPr lang="en-US" sz="2000" dirty="0">
              <a:cs typeface="Calibri"/>
            </a:endParaRPr>
          </a:p>
          <a:p>
            <a:pPr marL="0" indent="0">
              <a:buNone/>
            </a:pPr>
            <a:endParaRPr lang="en-US" sz="2000" dirty="0">
              <a:cs typeface="Calibri"/>
            </a:endParaRPr>
          </a:p>
        </p:txBody>
      </p:sp>
      <p:pic>
        <p:nvPicPr>
          <p:cNvPr id="4" name="Picture 4" descr="A picture containing map&#10;&#10;Description automatically generated">
            <a:extLst>
              <a:ext uri="{FF2B5EF4-FFF2-40B4-BE49-F238E27FC236}">
                <a16:creationId xmlns:a16="http://schemas.microsoft.com/office/drawing/2014/main" id="{64649B91-AA5F-4909-B5C4-23FC6331B422}"/>
              </a:ext>
            </a:extLst>
          </p:cNvPr>
          <p:cNvPicPr>
            <a:picLocks noChangeAspect="1"/>
          </p:cNvPicPr>
          <p:nvPr/>
        </p:nvPicPr>
        <p:blipFill>
          <a:blip r:embed="rId3"/>
          <a:stretch>
            <a:fillRect/>
          </a:stretch>
        </p:blipFill>
        <p:spPr>
          <a:xfrm>
            <a:off x="8699369" y="973317"/>
            <a:ext cx="2916024" cy="3104560"/>
          </a:xfrm>
          <a:prstGeom prst="rect">
            <a:avLst/>
          </a:prstGeom>
        </p:spPr>
      </p:pic>
    </p:spTree>
    <p:extLst>
      <p:ext uri="{BB962C8B-B14F-4D97-AF65-F5344CB8AC3E}">
        <p14:creationId xmlns:p14="http://schemas.microsoft.com/office/powerpoint/2010/main" val="276100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D3B1-EBD7-4CD0-B9B0-CAB7351AC7C2}"/>
              </a:ext>
            </a:extLst>
          </p:cNvPr>
          <p:cNvSpPr>
            <a:spLocks noGrp="1"/>
          </p:cNvSpPr>
          <p:nvPr>
            <p:ph type="title"/>
          </p:nvPr>
        </p:nvSpPr>
        <p:spPr>
          <a:xfrm>
            <a:off x="-2357" y="-263329"/>
            <a:ext cx="10515600" cy="1325563"/>
          </a:xfrm>
        </p:spPr>
        <p:txBody>
          <a:bodyPr>
            <a:normAutofit/>
          </a:bodyPr>
          <a:lstStyle/>
          <a:p>
            <a:r>
              <a:rPr lang="en-US" sz="3200">
                <a:cs typeface="Calibri Light"/>
              </a:rPr>
              <a:t>My Voice is a Trumpet</a:t>
            </a:r>
            <a:endParaRPr lang="en-US" sz="3200"/>
          </a:p>
        </p:txBody>
      </p:sp>
      <p:pic>
        <p:nvPicPr>
          <p:cNvPr id="4" name="Picture 4" descr="A picture containing text&#10;&#10;Description automatically generated">
            <a:extLst>
              <a:ext uri="{FF2B5EF4-FFF2-40B4-BE49-F238E27FC236}">
                <a16:creationId xmlns:a16="http://schemas.microsoft.com/office/drawing/2014/main" id="{127F3724-EBCF-495D-BB20-C57CD2251F8D}"/>
              </a:ext>
            </a:extLst>
          </p:cNvPr>
          <p:cNvPicPr>
            <a:picLocks noGrp="1" noChangeAspect="1"/>
          </p:cNvPicPr>
          <p:nvPr>
            <p:ph idx="1"/>
          </p:nvPr>
        </p:nvPicPr>
        <p:blipFill rotWithShape="1">
          <a:blip r:embed="rId2"/>
          <a:srcRect l="23991" r="24537"/>
          <a:stretch/>
        </p:blipFill>
        <p:spPr>
          <a:xfrm>
            <a:off x="8377807" y="1063625"/>
            <a:ext cx="3708159" cy="4351338"/>
          </a:xfrm>
        </p:spPr>
      </p:pic>
      <p:sp>
        <p:nvSpPr>
          <p:cNvPr id="5" name="TextBox 4">
            <a:extLst>
              <a:ext uri="{FF2B5EF4-FFF2-40B4-BE49-F238E27FC236}">
                <a16:creationId xmlns:a16="http://schemas.microsoft.com/office/drawing/2014/main" id="{906CDC0A-1A49-461A-9C85-DF374896E0F1}"/>
              </a:ext>
            </a:extLst>
          </p:cNvPr>
          <p:cNvSpPr txBox="1"/>
          <p:nvPr/>
        </p:nvSpPr>
        <p:spPr>
          <a:xfrm>
            <a:off x="97411" y="733719"/>
            <a:ext cx="7959364" cy="7571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Author: </a:t>
            </a:r>
            <a:r>
              <a:rPr lang="en-US">
                <a:cs typeface="Calibri"/>
              </a:rPr>
              <a:t>Jimmie Allen</a:t>
            </a:r>
          </a:p>
          <a:p>
            <a:endParaRPr lang="en-US" b="1" dirty="0">
              <a:cs typeface="Calibri"/>
            </a:endParaRPr>
          </a:p>
          <a:p>
            <a:r>
              <a:rPr lang="en-US" b="1">
                <a:cs typeface="Calibri"/>
              </a:rPr>
              <a:t>Illustrator: </a:t>
            </a:r>
            <a:r>
              <a:rPr lang="en-US">
                <a:cs typeface="Calibri"/>
              </a:rPr>
              <a:t>Cathy Ann Johnson</a:t>
            </a:r>
            <a:endParaRPr lang="en-US"/>
          </a:p>
          <a:p>
            <a:endParaRPr lang="en-US" dirty="0">
              <a:cs typeface="Calibri"/>
            </a:endParaRPr>
          </a:p>
          <a:p>
            <a:r>
              <a:rPr lang="en-US" b="1" dirty="0">
                <a:cs typeface="Calibri"/>
              </a:rPr>
              <a:t>Description:  </a:t>
            </a:r>
            <a:r>
              <a:rPr lang="en-US" dirty="0">
                <a:cs typeface="Calibri"/>
              </a:rPr>
              <a:t>With</a:t>
            </a:r>
            <a:r>
              <a:rPr lang="en-US" dirty="0">
                <a:ea typeface="+mn-lt"/>
                <a:cs typeface="+mn-lt"/>
              </a:rPr>
              <a:t> voices big and small all it takes is confidence and a belief in the goodness of others to change the world. It is a poetic book about representation </a:t>
            </a:r>
            <a:r>
              <a:rPr lang="en-US">
                <a:ea typeface="+mn-lt"/>
                <a:cs typeface="+mn-lt"/>
              </a:rPr>
              <a:t>and using your voice to stand up for what believe in no matter age or size.</a:t>
            </a:r>
          </a:p>
          <a:p>
            <a:endParaRPr lang="en-US" dirty="0">
              <a:cs typeface="Calibri"/>
            </a:endParaRPr>
          </a:p>
          <a:p>
            <a:r>
              <a:rPr lang="en-US" b="1" dirty="0">
                <a:cs typeface="Calibri"/>
              </a:rPr>
              <a:t>Connection: </a:t>
            </a:r>
            <a:r>
              <a:rPr lang="en-US" dirty="0">
                <a:cs typeface="Calibri"/>
              </a:rPr>
              <a:t>Shines a light on social justice in a welcoming and insprining way by comparing our voice to loud instruments and showing change can happen no </a:t>
            </a:r>
            <a:r>
              <a:rPr lang="en-US">
                <a:cs typeface="Calibri"/>
              </a:rPr>
              <a:t>matter big or small. </a:t>
            </a:r>
          </a:p>
          <a:p>
            <a:endParaRPr lang="en-US" dirty="0">
              <a:cs typeface="Calibri"/>
            </a:endParaRPr>
          </a:p>
          <a:p>
            <a:r>
              <a:rPr lang="en-US" b="1">
                <a:cs typeface="Calibri"/>
              </a:rPr>
              <a:t>Youtube link: </a:t>
            </a:r>
            <a:r>
              <a:rPr lang="en-US" dirty="0">
                <a:ea typeface="+mn-lt"/>
                <a:cs typeface="+mn-lt"/>
                <a:hlinkClick r:id="rId3"/>
              </a:rPr>
              <a:t>https://www.youtube.com/watch?v=E2NUqApUhw8</a:t>
            </a:r>
            <a:endParaRPr lang="en-US" b="1" dirty="0">
              <a:cs typeface="Calibri"/>
            </a:endParaRPr>
          </a:p>
          <a:p>
            <a:endParaRPr lang="en-US" dirty="0">
              <a:cs typeface="Calibri"/>
            </a:endParaRPr>
          </a:p>
          <a:p>
            <a:r>
              <a:rPr lang="en-US" b="1">
                <a:ea typeface="+mn-lt"/>
                <a:cs typeface="+mn-lt"/>
              </a:rPr>
              <a:t>Musical Connection:</a:t>
            </a:r>
            <a:r>
              <a:rPr lang="en-US">
                <a:ea typeface="+mn-lt"/>
                <a:cs typeface="+mn-lt"/>
              </a:rPr>
              <a:t> Using the context words for loud and soft to learn piano and forte dynamics and do vocal exploration in both. There is also introductions to instruments such as the trumpet and could be a great segway into an instrumental lesson. </a:t>
            </a:r>
            <a:endParaRPr lang="en-US"/>
          </a:p>
          <a:p>
            <a:endParaRPr lang="en-US" dirty="0">
              <a:cs typeface="Calibri"/>
            </a:endParaRPr>
          </a:p>
          <a:p>
            <a:r>
              <a:rPr lang="en-US" b="1" dirty="0">
                <a:cs typeface="Calibri"/>
              </a:rPr>
              <a:t>Category- Mirror:  </a:t>
            </a:r>
            <a:r>
              <a:rPr lang="en-US" dirty="0">
                <a:cs typeface="Calibri"/>
              </a:rPr>
              <a:t>The students see and hear words of encouragement surronding having confidence and bravery in hard times. Everyone should see themselves in </a:t>
            </a:r>
            <a:r>
              <a:rPr lang="en-US">
                <a:cs typeface="Calibri"/>
              </a:rPr>
              <a:t>and hopefully be able to learn not just fun music things but also great skills for life</a:t>
            </a:r>
          </a:p>
          <a:p>
            <a:endParaRPr lang="en-US" dirty="0">
              <a:cs typeface="Calibri"/>
            </a:endParaRPr>
          </a:p>
          <a:p>
            <a:endParaRPr lang="en-US" dirty="0">
              <a:cs typeface="Calibri"/>
            </a:endParaRPr>
          </a:p>
          <a:p>
            <a:endParaRPr lang="en-US" b="1"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80183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CD5F-C072-4381-9D32-9EBA886235A2}"/>
              </a:ext>
            </a:extLst>
          </p:cNvPr>
          <p:cNvSpPr>
            <a:spLocks noGrp="1"/>
          </p:cNvSpPr>
          <p:nvPr>
            <p:ph type="title"/>
          </p:nvPr>
        </p:nvSpPr>
        <p:spPr>
          <a:xfrm>
            <a:off x="52633" y="-436153"/>
            <a:ext cx="10515600" cy="1325563"/>
          </a:xfrm>
        </p:spPr>
        <p:txBody>
          <a:bodyPr/>
          <a:lstStyle/>
          <a:p>
            <a:r>
              <a:rPr lang="en-US" sz="2400" dirty="0">
                <a:cs typeface="Calibri Light"/>
              </a:rPr>
              <a:t>Dancing Hands: How Teresa Carreno Played </a:t>
            </a:r>
            <a:r>
              <a:rPr lang="en-US" sz="2400">
                <a:cs typeface="Calibri Light"/>
              </a:rPr>
              <a:t>the Piano for President Lincoln</a:t>
            </a:r>
            <a:endParaRPr lang="en-US" sz="2400"/>
          </a:p>
        </p:txBody>
      </p:sp>
      <p:pic>
        <p:nvPicPr>
          <p:cNvPr id="4" name="Picture 4" descr="A picture containing text, book&#10;&#10;Description automatically generated">
            <a:extLst>
              <a:ext uri="{FF2B5EF4-FFF2-40B4-BE49-F238E27FC236}">
                <a16:creationId xmlns:a16="http://schemas.microsoft.com/office/drawing/2014/main" id="{A88E7194-958E-444C-AC83-752F11F78653}"/>
              </a:ext>
            </a:extLst>
          </p:cNvPr>
          <p:cNvPicPr>
            <a:picLocks noGrp="1" noChangeAspect="1"/>
          </p:cNvPicPr>
          <p:nvPr>
            <p:ph idx="1"/>
          </p:nvPr>
        </p:nvPicPr>
        <p:blipFill>
          <a:blip r:embed="rId2"/>
          <a:stretch>
            <a:fillRect/>
          </a:stretch>
        </p:blipFill>
        <p:spPr>
          <a:xfrm>
            <a:off x="8706310" y="890801"/>
            <a:ext cx="3263504" cy="4351338"/>
          </a:xfrm>
        </p:spPr>
      </p:pic>
      <p:sp>
        <p:nvSpPr>
          <p:cNvPr id="5" name="TextBox 4">
            <a:extLst>
              <a:ext uri="{FF2B5EF4-FFF2-40B4-BE49-F238E27FC236}">
                <a16:creationId xmlns:a16="http://schemas.microsoft.com/office/drawing/2014/main" id="{A79A747B-B491-424F-8509-7E1E18368C69}"/>
              </a:ext>
            </a:extLst>
          </p:cNvPr>
          <p:cNvSpPr txBox="1"/>
          <p:nvPr/>
        </p:nvSpPr>
        <p:spPr>
          <a:xfrm>
            <a:off x="50276" y="435204"/>
            <a:ext cx="8399282" cy="81560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Author: </a:t>
            </a:r>
            <a:r>
              <a:rPr lang="en-US" sz="2000">
                <a:cs typeface="Calibri"/>
              </a:rPr>
              <a:t>Margarita Engle  </a:t>
            </a:r>
            <a:r>
              <a:rPr lang="en-US" sz="2000" b="1">
                <a:cs typeface="Calibri"/>
              </a:rPr>
              <a:t>Illustrator: </a:t>
            </a:r>
            <a:r>
              <a:rPr lang="en-US" sz="2000">
                <a:cs typeface="Calibri"/>
              </a:rPr>
              <a:t>Rafael Lopez</a:t>
            </a:r>
            <a:endParaRPr lang="en-US" sz="2000" dirty="0">
              <a:cs typeface="Calibri"/>
            </a:endParaRPr>
          </a:p>
          <a:p>
            <a:endParaRPr lang="en-US" sz="2000" dirty="0">
              <a:cs typeface="Calibri"/>
            </a:endParaRPr>
          </a:p>
          <a:p>
            <a:r>
              <a:rPr lang="en-US" sz="2000" b="1" dirty="0">
                <a:cs typeface="Calibri"/>
              </a:rPr>
              <a:t>Description:</a:t>
            </a:r>
            <a:r>
              <a:rPr lang="en-US" sz="2000" dirty="0">
                <a:cs typeface="Calibri"/>
              </a:rPr>
              <a:t> The incredible story of Teresa Carreno and her journey playing piano through difficult times while her family was immigrating to the United States from war </a:t>
            </a:r>
            <a:r>
              <a:rPr lang="en-US" sz="2000">
                <a:cs typeface="Calibri"/>
              </a:rPr>
              <a:t>ridden Venezuela and finding her way and her passion for piano once again. </a:t>
            </a:r>
            <a:endParaRPr lang="en-US" sz="2000" dirty="0">
              <a:cs typeface="Calibri"/>
            </a:endParaRPr>
          </a:p>
          <a:p>
            <a:endParaRPr lang="en-US" sz="2000" dirty="0">
              <a:cs typeface="Calibri"/>
            </a:endParaRPr>
          </a:p>
          <a:p>
            <a:r>
              <a:rPr lang="en-US" sz="2000" b="1" dirty="0">
                <a:cs typeface="Calibri"/>
              </a:rPr>
              <a:t>Connection:  </a:t>
            </a:r>
            <a:r>
              <a:rPr lang="en-US" sz="2000" dirty="0">
                <a:cs typeface="Calibri"/>
              </a:rPr>
              <a:t>Shows the difficult journey of immigrating to the states as well as finding a </a:t>
            </a:r>
            <a:r>
              <a:rPr lang="en-US" sz="2000">
                <a:cs typeface="Calibri"/>
              </a:rPr>
              <a:t>new home in your new country. Whether that home is 4 walls or a home is a feeling. </a:t>
            </a:r>
            <a:endParaRPr lang="en-US" sz="2000" b="1" dirty="0">
              <a:cs typeface="Calibri"/>
            </a:endParaRPr>
          </a:p>
          <a:p>
            <a:endParaRPr lang="en-US" dirty="0">
              <a:cs typeface="Calibri"/>
            </a:endParaRPr>
          </a:p>
          <a:p>
            <a:r>
              <a:rPr lang="en-US" b="1">
                <a:cs typeface="Calibri"/>
              </a:rPr>
              <a:t>Youtube link: </a:t>
            </a:r>
            <a:r>
              <a:rPr lang="en-US" dirty="0">
                <a:ea typeface="+mn-lt"/>
                <a:cs typeface="+mn-lt"/>
                <a:hlinkClick r:id="rId3"/>
              </a:rPr>
              <a:t>https://www.youtube.com/watch?v=PF4bVOH7E_U</a:t>
            </a:r>
            <a:endParaRPr lang="en-US" dirty="0">
              <a:cs typeface="Calibri"/>
            </a:endParaRPr>
          </a:p>
          <a:p>
            <a:endParaRPr lang="en-US" dirty="0">
              <a:cs typeface="Calibri"/>
            </a:endParaRPr>
          </a:p>
          <a:p>
            <a:r>
              <a:rPr lang="en-US" b="1" dirty="0">
                <a:cs typeface="Calibri"/>
              </a:rPr>
              <a:t>Musical Connection: Since the story is about someone who loves the piano I would tape certain keys on the piano and number them for students to create a song in a </a:t>
            </a:r>
            <a:r>
              <a:rPr lang="en-US" b="1">
                <a:cs typeface="Calibri"/>
              </a:rPr>
              <a:t>certain key while the other students play on a recorder or other Orff instruments</a:t>
            </a:r>
            <a:endParaRPr lang="en-US" b="1" dirty="0">
              <a:cs typeface="Calibri"/>
            </a:endParaRPr>
          </a:p>
          <a:p>
            <a:endParaRPr lang="en-US" b="1" dirty="0">
              <a:cs typeface="Calibri"/>
            </a:endParaRPr>
          </a:p>
          <a:p>
            <a:r>
              <a:rPr lang="en-US" b="1" dirty="0">
                <a:cs typeface="Calibri"/>
              </a:rPr>
              <a:t>Category-Window: Because I believe the students will see into someone elses life  who has had to immigrate and move away from everything they have known as well as a window into a culture that is not very well known. Although I may have students who have immigrated I think this is also a great window into history and what someone </a:t>
            </a:r>
            <a:r>
              <a:rPr lang="en-US" b="1">
                <a:cs typeface="Calibri"/>
              </a:rPr>
              <a:t>from another country had to go through during those times.</a:t>
            </a:r>
            <a:endParaRPr lang="en-US" b="1" dirty="0">
              <a:cs typeface="Calibri"/>
            </a:endParaRPr>
          </a:p>
          <a:p>
            <a:endParaRPr lang="en-US" b="1"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b="1" dirty="0">
              <a:cs typeface="Calibri"/>
            </a:endParaRPr>
          </a:p>
        </p:txBody>
      </p:sp>
    </p:spTree>
    <p:extLst>
      <p:ext uri="{BB962C8B-B14F-4D97-AF65-F5344CB8AC3E}">
        <p14:creationId xmlns:p14="http://schemas.microsoft.com/office/powerpoint/2010/main" val="311323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57EC-92B0-4F83-80BB-3BD4721815B8}"/>
              </a:ext>
            </a:extLst>
          </p:cNvPr>
          <p:cNvSpPr>
            <a:spLocks noGrp="1"/>
          </p:cNvSpPr>
          <p:nvPr>
            <p:ph type="title"/>
          </p:nvPr>
        </p:nvSpPr>
        <p:spPr>
          <a:xfrm>
            <a:off x="-2357" y="-357597"/>
            <a:ext cx="10515600" cy="1325563"/>
          </a:xfrm>
        </p:spPr>
        <p:txBody>
          <a:bodyPr>
            <a:normAutofit/>
          </a:bodyPr>
          <a:lstStyle/>
          <a:p>
            <a:r>
              <a:rPr lang="en-US" sz="2400">
                <a:cs typeface="Calibri Light"/>
              </a:rPr>
              <a:t>Drum Dream Girl: How One Girls Courage Changed Music</a:t>
            </a:r>
            <a:endParaRPr lang="en-US" sz="2400"/>
          </a:p>
        </p:txBody>
      </p:sp>
      <p:pic>
        <p:nvPicPr>
          <p:cNvPr id="4" name="Picture 4" descr="A picture containing logo&#10;&#10;Description automatically generated">
            <a:extLst>
              <a:ext uri="{FF2B5EF4-FFF2-40B4-BE49-F238E27FC236}">
                <a16:creationId xmlns:a16="http://schemas.microsoft.com/office/drawing/2014/main" id="{ECEA65F5-DD0A-4F63-AAD2-467A521F982D}"/>
              </a:ext>
            </a:extLst>
          </p:cNvPr>
          <p:cNvPicPr>
            <a:picLocks noGrp="1" noChangeAspect="1"/>
          </p:cNvPicPr>
          <p:nvPr>
            <p:ph idx="1"/>
          </p:nvPr>
        </p:nvPicPr>
        <p:blipFill>
          <a:blip r:embed="rId2"/>
          <a:stretch>
            <a:fillRect/>
          </a:stretch>
        </p:blipFill>
        <p:spPr>
          <a:xfrm>
            <a:off x="8592091" y="527074"/>
            <a:ext cx="3743325" cy="3743325"/>
          </a:xfrm>
        </p:spPr>
      </p:pic>
      <p:sp>
        <p:nvSpPr>
          <p:cNvPr id="5" name="TextBox 4">
            <a:extLst>
              <a:ext uri="{FF2B5EF4-FFF2-40B4-BE49-F238E27FC236}">
                <a16:creationId xmlns:a16="http://schemas.microsoft.com/office/drawing/2014/main" id="{8AE39790-78C3-49E9-86CE-AB16FAFA1430}"/>
              </a:ext>
            </a:extLst>
          </p:cNvPr>
          <p:cNvSpPr txBox="1"/>
          <p:nvPr/>
        </p:nvSpPr>
        <p:spPr>
          <a:xfrm>
            <a:off x="73843" y="443060"/>
            <a:ext cx="7912230"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Author:</a:t>
            </a:r>
            <a:r>
              <a:rPr lang="en-US" dirty="0">
                <a:cs typeface="Calibri"/>
              </a:rPr>
              <a:t> Margarita </a:t>
            </a:r>
            <a:r>
              <a:rPr lang="en-US">
                <a:cs typeface="Calibri"/>
              </a:rPr>
              <a:t>Engle     </a:t>
            </a:r>
            <a:r>
              <a:rPr lang="en-US" b="1">
                <a:cs typeface="Calibri"/>
              </a:rPr>
              <a:t> Illustrator: </a:t>
            </a:r>
            <a:r>
              <a:rPr lang="en-US">
                <a:cs typeface="Calibri"/>
              </a:rPr>
              <a:t>Rafael Lopez</a:t>
            </a:r>
          </a:p>
          <a:p>
            <a:endParaRPr lang="en-US" dirty="0">
              <a:cs typeface="Calibri"/>
            </a:endParaRPr>
          </a:p>
          <a:p>
            <a:r>
              <a:rPr lang="en-US" b="1" dirty="0">
                <a:cs typeface="Calibri"/>
              </a:rPr>
              <a:t>Description: </a:t>
            </a:r>
            <a:r>
              <a:rPr lang="en-US" dirty="0">
                <a:cs typeface="Calibri"/>
              </a:rPr>
              <a:t>Girls cannot be drummers was the rule</a:t>
            </a:r>
            <a:r>
              <a:rPr lang="en-US" i="1" dirty="0">
                <a:ea typeface="+mn-lt"/>
                <a:cs typeface="+mn-lt"/>
              </a:rPr>
              <a:t> </a:t>
            </a:r>
            <a:r>
              <a:rPr lang="en-US" dirty="0">
                <a:ea typeface="+mn-lt"/>
                <a:cs typeface="+mn-lt"/>
              </a:rPr>
              <a:t>on an island filled with music, no one questioned that rule until the drum dream girl. In her city of drumbeats, she dreamed of hitting tall congas and tapping small bongós. She had to keep quiet </a:t>
            </a:r>
            <a:r>
              <a:rPr lang="en-US">
                <a:ea typeface="+mn-lt"/>
                <a:cs typeface="+mn-lt"/>
              </a:rPr>
              <a:t>or she may be caught so she had to practice in secret. But when at last her dream-</a:t>
            </a:r>
            <a:r>
              <a:rPr lang="en-US" dirty="0">
                <a:ea typeface="+mn-lt"/>
                <a:cs typeface="+mn-lt"/>
              </a:rPr>
              <a:t>bright music was heard, everyone sang and danced and decided that </a:t>
            </a:r>
            <a:r>
              <a:rPr lang="en-US" i="1" dirty="0">
                <a:ea typeface="+mn-lt"/>
                <a:cs typeface="+mn-lt"/>
              </a:rPr>
              <a:t>both</a:t>
            </a:r>
            <a:r>
              <a:rPr lang="en-US" dirty="0">
                <a:ea typeface="+mn-lt"/>
                <a:cs typeface="+mn-lt"/>
              </a:rPr>
              <a:t> girls and </a:t>
            </a:r>
            <a:r>
              <a:rPr lang="en-US">
                <a:ea typeface="+mn-lt"/>
                <a:cs typeface="+mn-lt"/>
              </a:rPr>
              <a:t>boys should be free to drum and dream.Inspired by the childhood of Millo Castro Zaldarriaga, a Chinese-African-Cuban girl who broke Cuba's traditional taboo against female drummers, </a:t>
            </a:r>
            <a:r>
              <a:rPr lang="en-US" i="1">
                <a:ea typeface="+mn-lt"/>
                <a:cs typeface="+mn-lt"/>
              </a:rPr>
              <a:t>Drum Dream Girl</a:t>
            </a:r>
            <a:r>
              <a:rPr lang="en-US">
                <a:ea typeface="+mn-lt"/>
                <a:cs typeface="+mn-lt"/>
              </a:rPr>
              <a:t> tells an inspiring true story for dreamers everywhere.</a:t>
            </a:r>
          </a:p>
          <a:p>
            <a:endParaRPr lang="en-US" dirty="0">
              <a:cs typeface="Calibri"/>
            </a:endParaRPr>
          </a:p>
          <a:p>
            <a:r>
              <a:rPr lang="en-US" b="1">
                <a:cs typeface="Calibri"/>
              </a:rPr>
              <a:t>Connection: </a:t>
            </a:r>
            <a:r>
              <a:rPr lang="en-US">
                <a:cs typeface="Calibri"/>
              </a:rPr>
              <a:t>Inspiring young people to follow their dreams no matter what and do what they love!</a:t>
            </a:r>
          </a:p>
          <a:p>
            <a:r>
              <a:rPr lang="en-US" b="1">
                <a:cs typeface="Calibri"/>
              </a:rPr>
              <a:t>Youtube link:</a:t>
            </a:r>
            <a:r>
              <a:rPr lang="en-US">
                <a:ea typeface="+mn-lt"/>
                <a:cs typeface="+mn-lt"/>
              </a:rPr>
              <a:t>https://www.youtube.com/watch?v=cfMSbC7T6Jw</a:t>
            </a:r>
            <a:endParaRPr lang="en-US" dirty="0">
              <a:ea typeface="+mn-lt"/>
              <a:cs typeface="+mn-lt"/>
            </a:endParaRPr>
          </a:p>
          <a:p>
            <a:endParaRPr lang="en-US" dirty="0">
              <a:cs typeface="Calibri"/>
            </a:endParaRPr>
          </a:p>
          <a:p>
            <a:r>
              <a:rPr lang="en-US" b="1" dirty="0">
                <a:cs typeface="Calibri"/>
              </a:rPr>
              <a:t>Musical Connection: </a:t>
            </a:r>
            <a:r>
              <a:rPr lang="en-US" dirty="0">
                <a:cs typeface="Calibri"/>
              </a:rPr>
              <a:t>With drumming being incoporated into the book it’s a great time to learn some drumming with a djembe or other drums. You can infuse the reading with rhythm by having the students tap a certain rhythm everytime they </a:t>
            </a:r>
            <a:r>
              <a:rPr lang="en-US">
                <a:cs typeface="Calibri"/>
              </a:rPr>
              <a:t>hear a word or create a small Orffistration</a:t>
            </a:r>
          </a:p>
          <a:p>
            <a:endParaRPr lang="en-US" dirty="0">
              <a:cs typeface="Calibri"/>
            </a:endParaRPr>
          </a:p>
          <a:p>
            <a:r>
              <a:rPr lang="en-US" b="1" dirty="0">
                <a:cs typeface="Calibri"/>
              </a:rPr>
              <a:t>Category-Window: </a:t>
            </a:r>
            <a:r>
              <a:rPr lang="en-US" dirty="0">
                <a:cs typeface="Calibri"/>
              </a:rPr>
              <a:t>Because the students will look into someone elses culture and </a:t>
            </a:r>
            <a:r>
              <a:rPr lang="en-US">
                <a:cs typeface="Calibri"/>
              </a:rPr>
              <a:t>learn what Millo went through just to follow her passion of drumming</a:t>
            </a:r>
            <a:endParaRPr lang="en-US" dirty="0">
              <a:cs typeface="Calibri"/>
            </a:endParaRPr>
          </a:p>
        </p:txBody>
      </p:sp>
    </p:spTree>
    <p:extLst>
      <p:ext uri="{BB962C8B-B14F-4D97-AF65-F5344CB8AC3E}">
        <p14:creationId xmlns:p14="http://schemas.microsoft.com/office/powerpoint/2010/main" val="41619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8D9F-DAF4-47CE-B1D1-DA106C88E4D4}"/>
              </a:ext>
            </a:extLst>
          </p:cNvPr>
          <p:cNvSpPr>
            <a:spLocks noGrp="1"/>
          </p:cNvSpPr>
          <p:nvPr>
            <p:ph type="title"/>
          </p:nvPr>
        </p:nvSpPr>
        <p:spPr>
          <a:xfrm>
            <a:off x="-2357" y="-263329"/>
            <a:ext cx="10515600" cy="1325563"/>
          </a:xfrm>
        </p:spPr>
        <p:txBody>
          <a:bodyPr>
            <a:normAutofit/>
          </a:bodyPr>
          <a:lstStyle/>
          <a:p>
            <a:r>
              <a:rPr lang="en-US" sz="2400" dirty="0">
                <a:cs typeface="Calibri Light"/>
              </a:rPr>
              <a:t>All Are Welcome</a:t>
            </a:r>
            <a:br>
              <a:rPr lang="en-US" sz="2400" dirty="0">
                <a:cs typeface="Calibri Light"/>
              </a:rPr>
            </a:br>
            <a:br>
              <a:rPr lang="en-US" sz="2400" dirty="0">
                <a:cs typeface="Calibri Light"/>
              </a:rPr>
            </a:br>
            <a:r>
              <a:rPr lang="en-US" sz="1800">
                <a:cs typeface="Calibri Light"/>
              </a:rPr>
              <a:t>Author: Alexandra Penhold        Ilustrator: Suzanne Kaufman</a:t>
            </a:r>
            <a:endParaRPr lang="en-US" sz="2400"/>
          </a:p>
        </p:txBody>
      </p:sp>
      <p:pic>
        <p:nvPicPr>
          <p:cNvPr id="4" name="Picture 4" descr="A picture containing diagram&#10;&#10;Description automatically generated">
            <a:extLst>
              <a:ext uri="{FF2B5EF4-FFF2-40B4-BE49-F238E27FC236}">
                <a16:creationId xmlns:a16="http://schemas.microsoft.com/office/drawing/2014/main" id="{BFCDE489-1E15-4125-AB79-3FFF9932E476}"/>
              </a:ext>
            </a:extLst>
          </p:cNvPr>
          <p:cNvPicPr>
            <a:picLocks noGrp="1" noChangeAspect="1"/>
          </p:cNvPicPr>
          <p:nvPr>
            <p:ph idx="1"/>
          </p:nvPr>
        </p:nvPicPr>
        <p:blipFill>
          <a:blip r:embed="rId2"/>
          <a:stretch>
            <a:fillRect/>
          </a:stretch>
        </p:blipFill>
        <p:spPr>
          <a:xfrm>
            <a:off x="8916537" y="403748"/>
            <a:ext cx="3345813" cy="3345813"/>
          </a:xfrm>
        </p:spPr>
      </p:pic>
      <p:sp>
        <p:nvSpPr>
          <p:cNvPr id="5" name="TextBox 4">
            <a:extLst>
              <a:ext uri="{FF2B5EF4-FFF2-40B4-BE49-F238E27FC236}">
                <a16:creationId xmlns:a16="http://schemas.microsoft.com/office/drawing/2014/main" id="{9CF9BF23-6A1E-4663-A2F8-716EC352C9A0}"/>
              </a:ext>
            </a:extLst>
          </p:cNvPr>
          <p:cNvSpPr txBox="1"/>
          <p:nvPr/>
        </p:nvSpPr>
        <p:spPr>
          <a:xfrm>
            <a:off x="168112" y="1024380"/>
            <a:ext cx="8933468"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Description: While </a:t>
            </a:r>
            <a:r>
              <a:rPr lang="en-US" sz="2000" dirty="0">
                <a:ea typeface="+mn-lt"/>
                <a:cs typeface="+mn-lt"/>
              </a:rPr>
              <a:t>reading readers will find a school where all young children have a place, have a space, and </a:t>
            </a:r>
            <a:r>
              <a:rPr lang="en-US" sz="2000">
                <a:ea typeface="+mn-lt"/>
                <a:cs typeface="+mn-lt"/>
              </a:rPr>
              <a:t>are loved and appreciated.Readers will follow a group of children through a </a:t>
            </a:r>
            <a:r>
              <a:rPr lang="en-US" sz="2000" dirty="0">
                <a:ea typeface="+mn-lt"/>
                <a:cs typeface="+mn-lt"/>
              </a:rPr>
              <a:t>day in their school, where everyone is welcomed with open arms. A school where students from all backgrounds learn from and celebrate each other's traditions. A school that shows the world as we will make it to be.</a:t>
            </a:r>
          </a:p>
          <a:p>
            <a:endParaRPr lang="en-US" sz="2000" dirty="0">
              <a:cs typeface="Calibri"/>
            </a:endParaRPr>
          </a:p>
          <a:p>
            <a:r>
              <a:rPr lang="en-US" sz="2000" dirty="0">
                <a:cs typeface="Calibri"/>
              </a:rPr>
              <a:t>Connection: It showcases cultures from all around the world and gives our students a </a:t>
            </a:r>
            <a:r>
              <a:rPr lang="en-US" sz="2000">
                <a:cs typeface="Calibri"/>
              </a:rPr>
              <a:t>glimpse into other worlds</a:t>
            </a:r>
            <a:endParaRPr lang="en-US" sz="2000" dirty="0">
              <a:cs typeface="Calibri"/>
            </a:endParaRPr>
          </a:p>
          <a:p>
            <a:endParaRPr lang="en-US" sz="2000" dirty="0">
              <a:cs typeface="Calibri"/>
            </a:endParaRPr>
          </a:p>
          <a:p>
            <a:r>
              <a:rPr lang="en-US" sz="2000">
                <a:cs typeface="Calibri"/>
              </a:rPr>
              <a:t>Youtube link: </a:t>
            </a:r>
            <a:r>
              <a:rPr lang="en-US" sz="2000" dirty="0">
                <a:ea typeface="+mn-lt"/>
                <a:cs typeface="+mn-lt"/>
                <a:hlinkClick r:id="rId3"/>
              </a:rPr>
              <a:t>https://www.youtube.com/watch?v=aZXnMS6r_h0</a:t>
            </a:r>
            <a:endParaRPr lang="en-US" sz="2000" dirty="0">
              <a:ea typeface="+mn-lt"/>
              <a:cs typeface="+mn-lt"/>
            </a:endParaRPr>
          </a:p>
          <a:p>
            <a:endParaRPr lang="en-US" sz="2000" dirty="0">
              <a:cs typeface="Calibri"/>
            </a:endParaRPr>
          </a:p>
          <a:p>
            <a:r>
              <a:rPr lang="en-US" sz="2000" dirty="0">
                <a:cs typeface="Calibri"/>
              </a:rPr>
              <a:t>Musical Connection: There is a repetetive line throughout the story of " All are welcome here" we could create a fun rhythm game turning that phrase into a rhythm and then repeating </a:t>
            </a:r>
            <a:r>
              <a:rPr lang="en-US" sz="2000">
                <a:cs typeface="Calibri"/>
              </a:rPr>
              <a:t>everytime it is used within the book </a:t>
            </a:r>
            <a:endParaRPr lang="en-US" sz="2000" dirty="0">
              <a:cs typeface="Calibri"/>
            </a:endParaRPr>
          </a:p>
          <a:p>
            <a:endParaRPr lang="en-US" sz="2000" dirty="0">
              <a:cs typeface="Calibri"/>
            </a:endParaRPr>
          </a:p>
          <a:p>
            <a:r>
              <a:rPr lang="en-US" sz="2000" dirty="0">
                <a:cs typeface="Calibri"/>
              </a:rPr>
              <a:t>Category-Windows: Because it shows glimpses into other cultures and creates a view into other peoples</a:t>
            </a:r>
            <a:r>
              <a:rPr lang="en-US" sz="2000">
                <a:cs typeface="Calibri"/>
              </a:rPr>
              <a:t> world throughout the story through the pictures </a:t>
            </a:r>
            <a:endParaRPr lang="en-US" sz="2000" dirty="0">
              <a:cs typeface="Calibri"/>
            </a:endParaRPr>
          </a:p>
        </p:txBody>
      </p:sp>
    </p:spTree>
    <p:extLst>
      <p:ext uri="{BB962C8B-B14F-4D97-AF65-F5344CB8AC3E}">
        <p14:creationId xmlns:p14="http://schemas.microsoft.com/office/powerpoint/2010/main" val="191537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8B00-49BD-420A-BCE0-E17287FE04D5}"/>
              </a:ext>
            </a:extLst>
          </p:cNvPr>
          <p:cNvSpPr>
            <a:spLocks noGrp="1"/>
          </p:cNvSpPr>
          <p:nvPr>
            <p:ph type="title"/>
          </p:nvPr>
        </p:nvSpPr>
        <p:spPr>
          <a:xfrm>
            <a:off x="272592" y="-294751"/>
            <a:ext cx="10515600" cy="1325563"/>
          </a:xfrm>
        </p:spPr>
        <p:txBody>
          <a:bodyPr>
            <a:normAutofit/>
          </a:bodyPr>
          <a:lstStyle/>
          <a:p>
            <a:r>
              <a:rPr lang="en-US" sz="3200">
                <a:cs typeface="Calibri Light"/>
              </a:rPr>
              <a:t>Change Sings</a:t>
            </a:r>
            <a:endParaRPr lang="en-US" sz="3200"/>
          </a:p>
        </p:txBody>
      </p:sp>
      <p:pic>
        <p:nvPicPr>
          <p:cNvPr id="4" name="Picture 4" descr="Diagram&#10;&#10;Description automatically generated">
            <a:extLst>
              <a:ext uri="{FF2B5EF4-FFF2-40B4-BE49-F238E27FC236}">
                <a16:creationId xmlns:a16="http://schemas.microsoft.com/office/drawing/2014/main" id="{8A39015E-C073-44F4-8A80-D50E04F5725D}"/>
              </a:ext>
            </a:extLst>
          </p:cNvPr>
          <p:cNvPicPr>
            <a:picLocks noGrp="1" noChangeAspect="1"/>
          </p:cNvPicPr>
          <p:nvPr>
            <p:ph idx="1"/>
          </p:nvPr>
        </p:nvPicPr>
        <p:blipFill>
          <a:blip r:embed="rId2"/>
          <a:stretch>
            <a:fillRect/>
          </a:stretch>
        </p:blipFill>
        <p:spPr>
          <a:xfrm>
            <a:off x="8322592" y="1033324"/>
            <a:ext cx="3481044" cy="3909178"/>
          </a:xfrm>
        </p:spPr>
      </p:pic>
      <p:sp>
        <p:nvSpPr>
          <p:cNvPr id="5" name="TextBox 4">
            <a:extLst>
              <a:ext uri="{FF2B5EF4-FFF2-40B4-BE49-F238E27FC236}">
                <a16:creationId xmlns:a16="http://schemas.microsoft.com/office/drawing/2014/main" id="{4122C9B0-9E5C-4D54-BD68-4F2F9B707FB2}"/>
              </a:ext>
            </a:extLst>
          </p:cNvPr>
          <p:cNvSpPr txBox="1"/>
          <p:nvPr/>
        </p:nvSpPr>
        <p:spPr>
          <a:xfrm>
            <a:off x="270236" y="490194"/>
            <a:ext cx="7888662" cy="74481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t>Author: </a:t>
            </a:r>
            <a:r>
              <a:rPr lang="en-US" sz="1900"/>
              <a:t>Amanda Gorman  </a:t>
            </a:r>
            <a:r>
              <a:rPr lang="en-US" sz="1900" b="1">
                <a:ea typeface="+mn-lt"/>
                <a:cs typeface="+mn-lt"/>
              </a:rPr>
              <a:t>Illustrator: </a:t>
            </a:r>
            <a:r>
              <a:rPr lang="en-US" sz="1900">
                <a:ea typeface="+mn-lt"/>
                <a:cs typeface="+mn-lt"/>
              </a:rPr>
              <a:t>Loren Long</a:t>
            </a:r>
            <a:endParaRPr lang="en-US"/>
          </a:p>
          <a:p>
            <a:endParaRPr lang="en-US" sz="1900" b="1" dirty="0">
              <a:cs typeface="Calibri"/>
            </a:endParaRPr>
          </a:p>
          <a:p>
            <a:r>
              <a:rPr lang="en-US" sz="1900" b="1">
                <a:cs typeface="Calibri"/>
              </a:rPr>
              <a:t>Description: </a:t>
            </a:r>
            <a:r>
              <a:rPr lang="en-US" sz="1900" dirty="0">
                <a:cs typeface="Calibri"/>
              </a:rPr>
              <a:t>Poetic picture book depicting what could happen if our children unite. </a:t>
            </a:r>
            <a:r>
              <a:rPr lang="en-US" sz="1900" dirty="0">
                <a:ea typeface="+mn-lt"/>
                <a:cs typeface="+mn-lt"/>
              </a:rPr>
              <a:t>A young girl leads a cast of colorful characters on a musical journey. Throughout their journey they learn that they have the power to make changes in the world, in their communities, and in most importantly, </a:t>
            </a:r>
            <a:r>
              <a:rPr lang="en-US" sz="1900">
                <a:ea typeface="+mn-lt"/>
                <a:cs typeface="+mn-lt"/>
              </a:rPr>
              <a:t>in themselves. </a:t>
            </a:r>
            <a:endParaRPr lang="en-US" sz="1900" dirty="0">
              <a:cs typeface="Calibri"/>
            </a:endParaRPr>
          </a:p>
          <a:p>
            <a:endParaRPr lang="en-US" sz="1900" b="1" dirty="0">
              <a:cs typeface="Calibri"/>
            </a:endParaRPr>
          </a:p>
          <a:p>
            <a:r>
              <a:rPr lang="en-US" sz="1900" b="1">
                <a:cs typeface="Calibri"/>
              </a:rPr>
              <a:t>Connection: </a:t>
            </a:r>
            <a:r>
              <a:rPr lang="en-US" sz="1900">
                <a:cs typeface="Calibri"/>
              </a:rPr>
              <a:t>Shines a light on racism and changes that are needed within our society</a:t>
            </a:r>
            <a:endParaRPr lang="en-US" sz="1900" dirty="0">
              <a:cs typeface="Calibri"/>
            </a:endParaRPr>
          </a:p>
          <a:p>
            <a:endParaRPr lang="en-US" sz="1900" b="1" dirty="0">
              <a:cs typeface="Calibri"/>
            </a:endParaRPr>
          </a:p>
          <a:p>
            <a:r>
              <a:rPr lang="en-US" sz="1900" b="1">
                <a:cs typeface="Calibri"/>
              </a:rPr>
              <a:t>Youtube Link</a:t>
            </a:r>
            <a:r>
              <a:rPr lang="en-US" sz="1900">
                <a:cs typeface="Calibri"/>
              </a:rPr>
              <a:t>: </a:t>
            </a:r>
            <a:r>
              <a:rPr lang="en-US" sz="1900" dirty="0">
                <a:ea typeface="+mn-lt"/>
                <a:cs typeface="+mn-lt"/>
                <a:hlinkClick r:id="rId3"/>
              </a:rPr>
              <a:t>https://www.youtube.com/watch?v=82h3PV807Iw</a:t>
            </a:r>
            <a:endParaRPr lang="en-US" sz="1900" dirty="0">
              <a:ea typeface="+mn-lt"/>
              <a:cs typeface="+mn-lt"/>
            </a:endParaRPr>
          </a:p>
          <a:p>
            <a:r>
              <a:rPr lang="en-US" sz="1900" b="1">
                <a:ea typeface="+mn-lt"/>
                <a:cs typeface="+mn-lt"/>
              </a:rPr>
              <a:t>Musical Connection: </a:t>
            </a:r>
            <a:r>
              <a:rPr lang="en-US" sz="1900">
                <a:ea typeface="+mn-lt"/>
                <a:cs typeface="+mn-lt"/>
              </a:rPr>
              <a:t>There is a strong rhythmic feeling throughout the book and I believe we could make a great rhythm exercise and even an Orff lesson if we add in instruments. Could also connect to ukulele lesson or guitar lesson.</a:t>
            </a:r>
            <a:endParaRPr lang="en-US">
              <a:ea typeface="+mn-lt"/>
              <a:cs typeface="+mn-lt"/>
            </a:endParaRPr>
          </a:p>
          <a:p>
            <a:endParaRPr lang="en-US" sz="1900" dirty="0">
              <a:ea typeface="+mn-lt"/>
              <a:cs typeface="+mn-lt"/>
            </a:endParaRPr>
          </a:p>
          <a:p>
            <a:r>
              <a:rPr lang="en-US" sz="1900" b="1" dirty="0">
                <a:cs typeface="Calibri"/>
              </a:rPr>
              <a:t>Category-Sliding Glass Door: </a:t>
            </a:r>
            <a:r>
              <a:rPr lang="en-US" sz="1900" dirty="0">
                <a:cs typeface="Calibri"/>
              </a:rPr>
              <a:t>I believe this book is an excellent view into people lives who struggle with racial inequality as well as the subtle microaggression some people in our country have to endure. It also shows us </a:t>
            </a:r>
            <a:r>
              <a:rPr lang="en-US" sz="1900">
                <a:cs typeface="Calibri"/>
              </a:rPr>
              <a:t>uniting through it all.  It also invites you in to also be apart of it stepping into the world</a:t>
            </a:r>
            <a:endParaRPr lang="en-US" sz="1900">
              <a:highlight>
                <a:srgbClr val="FFFF00"/>
              </a:highlight>
              <a:cs typeface="Calibri"/>
            </a:endParaRP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1532450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624F-75A8-426E-8B72-8C6B3FFC7578}"/>
              </a:ext>
            </a:extLst>
          </p:cNvPr>
          <p:cNvSpPr>
            <a:spLocks noGrp="1"/>
          </p:cNvSpPr>
          <p:nvPr>
            <p:ph type="title"/>
          </p:nvPr>
        </p:nvSpPr>
        <p:spPr>
          <a:xfrm>
            <a:off x="-2357" y="-90504"/>
            <a:ext cx="10515600" cy="1325563"/>
          </a:xfrm>
        </p:spPr>
        <p:txBody>
          <a:bodyPr>
            <a:normAutofit/>
          </a:bodyPr>
          <a:lstStyle/>
          <a:p>
            <a:r>
              <a:rPr lang="en-US" sz="2400" dirty="0">
                <a:cs typeface="Calibri Light"/>
              </a:rPr>
              <a:t>What Makes Music?</a:t>
            </a:r>
            <a:br>
              <a:rPr lang="en-US" sz="2400" dirty="0">
                <a:cs typeface="Calibri Light"/>
              </a:rPr>
            </a:br>
            <a:br>
              <a:rPr lang="en-US" sz="2400" dirty="0">
                <a:cs typeface="Calibri Light"/>
              </a:rPr>
            </a:br>
            <a:r>
              <a:rPr lang="en-US" sz="1800">
                <a:cs typeface="Calibri Light"/>
              </a:rPr>
              <a:t>Author: Betty Ann Schwartz           Illustrator: Dona Turner</a:t>
            </a:r>
            <a:endParaRPr lang="en-US" sz="2400" dirty="0">
              <a:cs typeface="Calibri Light"/>
            </a:endParaRPr>
          </a:p>
        </p:txBody>
      </p:sp>
      <p:sp>
        <p:nvSpPr>
          <p:cNvPr id="4" name="TextBox 3">
            <a:extLst>
              <a:ext uri="{FF2B5EF4-FFF2-40B4-BE49-F238E27FC236}">
                <a16:creationId xmlns:a16="http://schemas.microsoft.com/office/drawing/2014/main" id="{8D34A234-3AC3-49EE-BB1F-1603ECA3C923}"/>
              </a:ext>
            </a:extLst>
          </p:cNvPr>
          <p:cNvSpPr txBox="1"/>
          <p:nvPr/>
        </p:nvSpPr>
        <p:spPr>
          <a:xfrm>
            <a:off x="3142" y="1150070"/>
            <a:ext cx="8132189"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Description: </a:t>
            </a:r>
            <a:r>
              <a:rPr lang="en-US" dirty="0">
                <a:ea typeface="+mn-lt"/>
                <a:cs typeface="+mn-lt"/>
              </a:rPr>
              <a:t>A family of birds introduces early readers to music, note by note. Colorful ribbons add more pizzazz--one for each musical note--that thread the book together as each page adds a shiny new ribbon.While learning their Do Re Mi, the </a:t>
            </a:r>
            <a:r>
              <a:rPr lang="en-US">
                <a:ea typeface="+mn-lt"/>
                <a:cs typeface="+mn-lt"/>
              </a:rPr>
              <a:t>students go through a full adventure with birds to learn all notes. </a:t>
            </a:r>
          </a:p>
          <a:p>
            <a:endParaRPr lang="en-US" dirty="0">
              <a:ea typeface="+mn-lt"/>
              <a:cs typeface="+mn-lt"/>
            </a:endParaRPr>
          </a:p>
          <a:p>
            <a:r>
              <a:rPr lang="en-US" b="1">
                <a:ea typeface="+mn-lt"/>
                <a:cs typeface="+mn-lt"/>
              </a:rPr>
              <a:t>Connection:</a:t>
            </a:r>
            <a:r>
              <a:rPr lang="en-US">
                <a:ea typeface="+mn-lt"/>
                <a:cs typeface="+mn-lt"/>
              </a:rPr>
              <a:t> Uses fun imagery and colorful illustrations to show students music </a:t>
            </a:r>
            <a:endParaRPr lang="en-US" dirty="0">
              <a:ea typeface="+mn-lt"/>
              <a:cs typeface="+mn-lt"/>
            </a:endParaRPr>
          </a:p>
          <a:p>
            <a:endParaRPr lang="en-US" dirty="0">
              <a:ea typeface="+mn-lt"/>
              <a:cs typeface="+mn-lt"/>
            </a:endParaRPr>
          </a:p>
          <a:p>
            <a:r>
              <a:rPr lang="en-US" b="1">
                <a:ea typeface="+mn-lt"/>
                <a:cs typeface="+mn-lt"/>
              </a:rPr>
              <a:t>Youtube link: </a:t>
            </a:r>
            <a:r>
              <a:rPr lang="en-US" dirty="0">
                <a:ea typeface="+mn-lt"/>
                <a:cs typeface="+mn-lt"/>
                <a:hlinkClick r:id="rId2"/>
              </a:rPr>
              <a:t>https://www.youtube.com/watch?v=owr0TAt62Ng</a:t>
            </a:r>
            <a:endParaRPr lang="en-US" b="1" dirty="0">
              <a:ea typeface="+mn-lt"/>
              <a:cs typeface="+mn-lt"/>
            </a:endParaRPr>
          </a:p>
          <a:p>
            <a:endParaRPr lang="en-US" dirty="0">
              <a:ea typeface="+mn-lt"/>
              <a:cs typeface="+mn-lt"/>
            </a:endParaRPr>
          </a:p>
          <a:p>
            <a:r>
              <a:rPr lang="en-US" dirty="0">
                <a:ea typeface="+mn-lt"/>
                <a:cs typeface="+mn-lt"/>
              </a:rPr>
              <a:t>Musical Connection: Thes book is already centered around music but it can introduce solfege to students so teaching them their solfege hand signals and getting them to understand tonal centers of pitch. Because they also have birds so fun puppets and other animal props could be very fun and useful. We could also do a fun bird "wire" </a:t>
            </a:r>
            <a:r>
              <a:rPr lang="en-US">
                <a:ea typeface="+mn-lt"/>
                <a:cs typeface="+mn-lt"/>
              </a:rPr>
              <a:t>with the music staff to create musical pieces</a:t>
            </a:r>
            <a:endParaRPr lang="en-US" dirty="0">
              <a:ea typeface="+mn-lt"/>
              <a:cs typeface="+mn-lt"/>
            </a:endParaRPr>
          </a:p>
          <a:p>
            <a:endParaRPr lang="en-US" dirty="0">
              <a:ea typeface="+mn-lt"/>
              <a:cs typeface="+mn-lt"/>
            </a:endParaRPr>
          </a:p>
          <a:p>
            <a:r>
              <a:rPr lang="en-US" dirty="0">
                <a:ea typeface="+mn-lt"/>
                <a:cs typeface="+mn-lt"/>
              </a:rPr>
              <a:t>Category-Sliding Glass Doors: Because this book is just a fun fantasy with birds teaching the lesson it’s a great way for students to be immersed and use their </a:t>
            </a:r>
            <a:r>
              <a:rPr lang="en-US">
                <a:ea typeface="+mn-lt"/>
                <a:cs typeface="+mn-lt"/>
              </a:rPr>
              <a:t>imaginations to learn to beginnings of music and dive into a new world with bird friends</a:t>
            </a:r>
            <a:endParaRPr lang="en-US" dirty="0">
              <a:ea typeface="+mn-lt"/>
              <a:cs typeface="+mn-lt"/>
            </a:endParaRPr>
          </a:p>
          <a:p>
            <a:endParaRPr lang="en-US" dirty="0">
              <a:ea typeface="+mn-lt"/>
              <a:cs typeface="+mn-lt"/>
            </a:endParaRPr>
          </a:p>
          <a:p>
            <a:endParaRPr lang="en-US" dirty="0">
              <a:ea typeface="+mn-lt"/>
              <a:cs typeface="+mn-lt"/>
            </a:endParaRPr>
          </a:p>
          <a:p>
            <a:br>
              <a:rPr lang="en-US" dirty="0">
                <a:ea typeface="+mn-lt"/>
                <a:cs typeface="+mn-lt"/>
              </a:rPr>
            </a:br>
            <a:endParaRPr lang="en-US">
              <a:cs typeface="Calibri"/>
            </a:endParaRPr>
          </a:p>
        </p:txBody>
      </p:sp>
      <p:pic>
        <p:nvPicPr>
          <p:cNvPr id="8" name="Picture 8" descr="A picture containing text, book, painted&#10;&#10;Description automatically generated">
            <a:extLst>
              <a:ext uri="{FF2B5EF4-FFF2-40B4-BE49-F238E27FC236}">
                <a16:creationId xmlns:a16="http://schemas.microsoft.com/office/drawing/2014/main" id="{A9D831A2-6569-485A-9143-672021C1430C}"/>
              </a:ext>
            </a:extLst>
          </p:cNvPr>
          <p:cNvPicPr>
            <a:picLocks noGrp="1" noChangeAspect="1"/>
          </p:cNvPicPr>
          <p:nvPr>
            <p:ph idx="1"/>
          </p:nvPr>
        </p:nvPicPr>
        <p:blipFill>
          <a:blip r:embed="rId3"/>
          <a:stretch>
            <a:fillRect/>
          </a:stretch>
        </p:blipFill>
        <p:spPr>
          <a:xfrm>
            <a:off x="8429384" y="780822"/>
            <a:ext cx="3408862" cy="3801441"/>
          </a:xfrm>
        </p:spPr>
      </p:pic>
    </p:spTree>
    <p:extLst>
      <p:ext uri="{BB962C8B-B14F-4D97-AF65-F5344CB8AC3E}">
        <p14:creationId xmlns:p14="http://schemas.microsoft.com/office/powerpoint/2010/main" val="1060003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Windows, Mirrors and Sliding Glass Doors</vt:lpstr>
      <vt:lpstr>Gustavo The Shy Ghost</vt:lpstr>
      <vt:lpstr>What a Wonderful World</vt:lpstr>
      <vt:lpstr>My Voice is a Trumpet</vt:lpstr>
      <vt:lpstr>Dancing Hands: How Teresa Carreno Played the Piano for President Lincoln</vt:lpstr>
      <vt:lpstr>Drum Dream Girl: How One Girls Courage Changed Music</vt:lpstr>
      <vt:lpstr>All Are Welcome  Author: Alexandra Penhold        Ilustrator: Suzanne Kaufman</vt:lpstr>
      <vt:lpstr>Change Sings</vt:lpstr>
      <vt:lpstr>What Makes Music?  Author: Betty Ann Schwartz           Illustrator: Dona Turner</vt:lpstr>
      <vt:lpstr>Your Name is a Song  Author: Jamilah Thompkins-Bigelow       Illustrator: Luisa Uribe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749</cp:revision>
  <dcterms:created xsi:type="dcterms:W3CDTF">2021-11-24T02:21:01Z</dcterms:created>
  <dcterms:modified xsi:type="dcterms:W3CDTF">2021-11-29T04:09:57Z</dcterms:modified>
</cp:coreProperties>
</file>